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69" r:id="rId11"/>
    <p:sldId id="272" r:id="rId12"/>
    <p:sldId id="270" r:id="rId13"/>
    <p:sldId id="271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CC"/>
    <a:srgbClr val="FFCC00"/>
    <a:srgbClr val="0066FF"/>
    <a:srgbClr val="FFFF00"/>
    <a:srgbClr val="CC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BFD3331-2978-79C4-BDB3-190BDDD652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9CAB87-0120-A6FB-EC47-E3E9453C1D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84F8DF-9F09-B061-FE74-00EAAED549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DC7E8-10B4-4AB0-ABA1-2497E43B5C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278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7DEC0AD-0BBC-A78B-3552-642AD1DA94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5034A1B-0617-E341-7B83-F8A120EA65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10AEFB7-9FC7-E154-0E3D-637C9D1149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B542F6-3A48-4C2D-AA93-C6285E8803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000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2D7CE9-09D2-7BB8-E230-F58C300EB2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3A4E453-AAA3-AD81-35AC-6A87AFBD43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C17854F-EFF4-1EDE-650E-5EB4071D13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7F53D1-5D16-4487-A52B-A2723C3B66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50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917601-B1F7-8A3D-D6D3-83F9C3FF4B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C31570-0E07-A648-EEAF-EC119F4026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C6E2CC-50A8-D3E7-A21A-566A8F954C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16AA7-5DE9-4D96-AA55-7677C73F8F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497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D9802E2-04E8-6F8A-1BE1-238D0569AF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75125A5-2E7A-ED7B-FA5A-A2669F578A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A8FBB12-2F24-0580-C87C-680C70F36A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98D338-35E6-4950-B12E-75826711B2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2662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DF5E09-F6C7-8BCF-41CF-4183A1735D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EC653A-B3BF-5C60-8AD9-640BA08B51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538D37-0046-0757-1BE0-370EA12F01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CC6F59-4CEB-478E-99A0-22CBB35098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32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3EA78EC-5514-1A10-738E-C4D7878A99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FCF1173-F9E5-A52B-BBCD-984D5DC3A0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939D771-266E-B1C7-BB6B-C803DCE5AA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AB3A61-ABB3-4868-BB69-33800EEBBE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5943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B182549-A0CD-7E88-75F4-EC29C94B2E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BE6C275-AE7A-3B8A-A0CF-AA92EBCA94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7F669B7-22BC-B92B-31EE-32BFDDBCD3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3830CD-5037-461C-BD0D-CBDDAD5764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4924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19E1A7-A7AB-6EC3-3B76-1D9B71AA0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29F81D-DE65-0A0E-F224-5A30445F6A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11D7A5-2E9B-B567-30F5-06E1D3FF6C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2E8958-1AF8-40B2-8D89-B315FEAF72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2100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7A6D8A7-EA24-DD4A-B533-F3B94A0552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B7F2816-4376-5D13-B0C2-517054EEDC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60F3C20-FBC8-765A-12EC-B4F14308ED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3FE64-1805-4BCB-846C-D529B3FCE4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82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F849102-6EBE-BA81-9D9A-B758BB5762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274B208-5CE4-85F5-C826-9A348B2DE7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D21F1DD-E293-8E63-B41B-7E44880E7D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BD0A7C-DF37-4E9E-8CC1-7DCBCB54D6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9509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8E46AFE-6963-C8E3-CF24-8173300F59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8418823-5E63-A28A-30E4-5829FBF5FB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BE29E12-938F-1E94-8DC4-FF30B0AF71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6F7ED8-F125-4579-8574-D8257C6B6B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686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7EDC6BF-3AFD-6182-562D-D420CBABEA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364129-2E4D-C23A-7583-45C3948587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AA520E-ECE0-FDA8-B205-1DCD4DC086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A580F6-A551-47CB-97A1-2E01546CD5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0042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03914A-54F9-C7AF-DB62-FAF36E04F0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EEF5EB-A7E1-B4DB-98FF-5596ED9D88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8E9B21-DF94-C84E-F39B-5AA4FBA48A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F1309E-5C3E-4DA9-8CDD-08BDF6F54A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342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D1843813-0C9C-2275-4242-CC04E3397B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4DB59A35-D079-5C37-75E3-A22C8C4159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BCF8830-E445-FCC9-5E0C-CD278A4BFE7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5E81C4A-B9A5-7083-D5B1-41D2D7EB55A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22F8960-84D7-E8C9-04F9-E2DB065FCC7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EA23AE-DE28-44DF-B955-5905760381E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/wiki/Image:Iproniazid.png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D8DB842-F12C-C49D-F6E6-6969E513C18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Pharmacology of antidepressants</a:t>
            </a:r>
            <a:endParaRPr lang="en-US" alt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873518B5-D217-4D2D-69F9-E48D5C9155A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" altLang="en-US" sz="2000"/>
              <a:t>prof. Dr. Slobodan Janković</a:t>
            </a:r>
            <a:endParaRPr lang="en-US" altLang="en-US"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A3975394-571D-33ED-2C98-C064FADE79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Metabolism of antidepressants</a:t>
            </a:r>
            <a:endParaRPr lang="en-US" altLang="en-US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F8092B2-7988-11E1-297D-C6865664C4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All antidepressants except MAO inhibitors are metabolized in the liver under the action of cy</a:t>
            </a:r>
            <a:r>
              <a:rPr lang="sr-Latn-RS" altLang="en-US" sz="2800" dirty="0"/>
              <a:t>t</a:t>
            </a:r>
            <a:r>
              <a:rPr lang="en" altLang="en-US" sz="2800" dirty="0"/>
              <a:t>ochrome oxidase, and then the metabolites are conjugated with glucuronic acid.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N-demethylated metabolites (nor) and hydroxy metabolites are pharmacologically active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 b="1" u="sng" dirty="0"/>
              <a:t>sertraline </a:t>
            </a:r>
            <a:r>
              <a:rPr lang="en" altLang="en-US" sz="2800" dirty="0"/>
              <a:t>is distinguished by the fact that its N-demethylated metabolite norsertraline is not significantly pharmacologically active; this facilitates the clinical application of the drug and gives it an advantage over other antidepressants</a:t>
            </a:r>
            <a:endParaRPr lang="en-US" alt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19DE8FC4-7E31-D7DF-1B7F-64E4BFBF67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Cytochrome oxidase</a:t>
            </a:r>
            <a:endParaRPr lang="en-US" altLang="en-US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CEDE68FB-EB4D-D0BD-9718-AA65EF7A32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sz="2800" dirty="0"/>
              <a:t>most tricyclics are oxidized </a:t>
            </a:r>
            <a:r>
              <a:rPr lang="sr-Latn-RS" altLang="en-US" sz="2800" dirty="0" err="1"/>
              <a:t>by</a:t>
            </a:r>
            <a:r>
              <a:rPr lang="en" altLang="en-US" sz="2800" dirty="0"/>
              <a:t> C</a:t>
            </a:r>
            <a:r>
              <a:rPr lang="sr-Latn-RS" altLang="en-US" sz="2800" dirty="0"/>
              <a:t>Y</a:t>
            </a:r>
            <a:r>
              <a:rPr lang="en" altLang="en-US" sz="2800" dirty="0"/>
              <a:t>P1A2</a:t>
            </a:r>
          </a:p>
          <a:p>
            <a:pPr eaLnBrk="1" hangingPunct="1"/>
            <a:r>
              <a:rPr lang="en" altLang="en-US" sz="2800" dirty="0"/>
              <a:t>citalopram, imipramine and metabolites of trazodone and nefazodone are oxidized </a:t>
            </a:r>
            <a:r>
              <a:rPr lang="sr-Latn-RS" altLang="en-US" sz="2800" dirty="0" err="1"/>
              <a:t>by</a:t>
            </a:r>
            <a:r>
              <a:rPr lang="en" altLang="en-US" sz="2800" dirty="0"/>
              <a:t> C</a:t>
            </a:r>
            <a:r>
              <a:rPr lang="sr-Latn-RS" altLang="en-US" sz="2800" dirty="0"/>
              <a:t>Y</a:t>
            </a:r>
            <a:r>
              <a:rPr lang="en" altLang="en-US" sz="2800" dirty="0"/>
              <a:t>P2C19</a:t>
            </a:r>
          </a:p>
          <a:p>
            <a:pPr eaLnBrk="1" hangingPunct="1"/>
            <a:r>
              <a:rPr lang="en" altLang="en-US" sz="2800" dirty="0"/>
              <a:t>duloxetine, mirtazapine, </a:t>
            </a:r>
            <a:r>
              <a:rPr lang="en" altLang="en-US" sz="2800" b="1" u="sng" dirty="0"/>
              <a:t>sertraline </a:t>
            </a:r>
            <a:r>
              <a:rPr lang="en" altLang="en-US" sz="2800" dirty="0"/>
              <a:t>, paroxetine, trazodone and some tricyclics are oxidized at C</a:t>
            </a:r>
            <a:r>
              <a:rPr lang="sr-Latn-RS" altLang="en-US" sz="2800" dirty="0"/>
              <a:t>Y</a:t>
            </a:r>
            <a:r>
              <a:rPr lang="en" altLang="en-US" sz="2800" dirty="0"/>
              <a:t>P2D6</a:t>
            </a:r>
          </a:p>
          <a:p>
            <a:pPr eaLnBrk="1" hangingPunct="1"/>
            <a:r>
              <a:rPr lang="en" altLang="en-US" sz="2800" dirty="0"/>
              <a:t>nefazodone, tricyclics and many sel</a:t>
            </a:r>
            <a:r>
              <a:rPr lang="sr-Latn-RS" altLang="en-US" sz="2800" dirty="0" err="1"/>
              <a:t>ective</a:t>
            </a:r>
            <a:r>
              <a:rPr lang="en" altLang="en-US" sz="2800" dirty="0"/>
              <a:t> serotonin </a:t>
            </a:r>
            <a:r>
              <a:rPr lang="sr-Latn-RS" altLang="en-US" sz="2800" dirty="0" err="1"/>
              <a:t>re</a:t>
            </a:r>
            <a:r>
              <a:rPr lang="en" altLang="en-US" sz="2800" dirty="0"/>
              <a:t>uptake blockers are oxidized at C</a:t>
            </a:r>
            <a:r>
              <a:rPr lang="sr-Latn-RS" altLang="en-US" sz="2800" dirty="0"/>
              <a:t>Y</a:t>
            </a:r>
            <a:r>
              <a:rPr lang="en" altLang="en-US" sz="2800" dirty="0"/>
              <a:t>P3A3/4</a:t>
            </a:r>
            <a:endParaRPr lang="en-US" alt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CF489AEA-8D1F-F021-3BC2-D1343E87C7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Metabolism of antidepressants</a:t>
            </a:r>
            <a:endParaRPr lang="en-US" alt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39CE1F02-77EC-3889-07C8-C6CF72392D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/>
              <a:t>the half-elimination time of most antidepressants is long (several days), which allows administration in a single daily dose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/>
              <a:t>exceptions are trazodone, nefazodone and venlafaxine, whose half-elimination time is only 3-6 hours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/>
              <a:t>children metabolize antidepressants faster, and elderly people (over 65) more slowly than middle-aged adults</a:t>
            </a:r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34ED1FAC-EA2F-1EE2-FD7C-102314ACA6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Metabolism of antidepressants</a:t>
            </a:r>
            <a:endParaRPr lang="en-US" alt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99619C28-DA52-5A83-DDB6-E450A0AC27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dirty="0"/>
              <a:t>MAO inhibitors are metabolized by acetylation, especially those with hydrazine in t</a:t>
            </a:r>
            <a:r>
              <a:rPr lang="sr-Latn-RS" altLang="en-US" dirty="0"/>
              <a:t>he </a:t>
            </a:r>
            <a:r>
              <a:rPr lang="sr-Latn-RS" altLang="en-US" dirty="0" err="1"/>
              <a:t>molecule</a:t>
            </a:r>
            <a:endParaRPr lang="en" altLang="en-US" dirty="0"/>
          </a:p>
          <a:p>
            <a:pPr eaLnBrk="1" hangingPunct="1"/>
            <a:r>
              <a:rPr lang="en" altLang="en-US" dirty="0"/>
              <a:t>about 50% of the European population are slow acetylators</a:t>
            </a:r>
            <a:endParaRPr lang="en-US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A6CE89E1-701C-4DF4-626E-D6035AC550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Interactions of antidepressants on cytochrome oxidase</a:t>
            </a:r>
            <a:endParaRPr lang="en-US" altLang="en-US" sz="400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70A9BC5E-064D-C64A-2522-D5995E4425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altLang="en-US" sz="2000" dirty="0"/>
              <a:t>duloxetine inhibits the metabolism of drugs such as desipramine, which are oxidized by C</a:t>
            </a:r>
            <a:r>
              <a:rPr lang="sr-Latn-RS" altLang="en-US" sz="2000" dirty="0"/>
              <a:t>Y</a:t>
            </a:r>
            <a:r>
              <a:rPr lang="en" altLang="en-US" sz="2000" dirty="0"/>
              <a:t>P2D6; its metabolism is inhibited by some serotonin reuptake blockers, such as paroxetine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 dirty="0"/>
              <a:t>fluvoxamine increases the concentration of benzodiazepines, clozapine, theophylline and warfarin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 dirty="0"/>
              <a:t>fluoxetine increases the blood concentration of benzodiazepines, clozapine and warfarin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 dirty="0"/>
              <a:t>paroxetine increases the level of clozapine, theophylline and warfarin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 dirty="0"/>
              <a:t>fluoxetine also potentiates the effect of tricyclics and some antiarrhythmics of group 1c.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 dirty="0"/>
              <a:t>serotonin uptake blockers can potentiate the effects of drugs that are metabolized via C</a:t>
            </a:r>
            <a:r>
              <a:rPr lang="sr-Latn-RS" altLang="en-US" sz="2000" dirty="0"/>
              <a:t>Y</a:t>
            </a:r>
            <a:r>
              <a:rPr lang="en" altLang="en-US" sz="2000" dirty="0"/>
              <a:t>P1A2 (beta-blockers, caffeine, some antipsychotics and tricyclics). C</a:t>
            </a:r>
            <a:r>
              <a:rPr lang="sr-Latn-RS" altLang="en-US" sz="2000" dirty="0"/>
              <a:t>Y</a:t>
            </a:r>
            <a:r>
              <a:rPr lang="en" altLang="en-US" sz="2000" dirty="0"/>
              <a:t>P2C9 (carbamazepine), C</a:t>
            </a:r>
            <a:r>
              <a:rPr lang="sr-Latn-RS" altLang="en-US" sz="2000" dirty="0"/>
              <a:t>Y</a:t>
            </a:r>
            <a:r>
              <a:rPr lang="en" altLang="en-US" sz="2000" dirty="0"/>
              <a:t>P2C19 (barbiturates, imipramine, propranolol, phenytoin), C</a:t>
            </a:r>
            <a:r>
              <a:rPr lang="sr-Latn-RS" altLang="en-US" sz="2000" dirty="0"/>
              <a:t>Y</a:t>
            </a:r>
            <a:r>
              <a:rPr lang="en" altLang="en-US" sz="2000" dirty="0"/>
              <a:t>P2D6 (beta blockers, some antipsychotics and antidepressants), C</a:t>
            </a:r>
            <a:r>
              <a:rPr lang="sr-Latn-RS" altLang="en-US" sz="2000" dirty="0"/>
              <a:t>Y</a:t>
            </a:r>
            <a:r>
              <a:rPr lang="en" altLang="en-US" sz="2000" dirty="0"/>
              <a:t>P3A3/4 (benzodiazepines, carbamazepine, many antidepressants, some antibiotics).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 b="1" dirty="0"/>
              <a:t>SERTRALINE </a:t>
            </a:r>
            <a:r>
              <a:rPr lang="en" altLang="en-US" sz="2000" dirty="0"/>
              <a:t>, VENLAFAXINE AND CITALOPRAM cause such interactions much less frequently</a:t>
            </a:r>
            <a:endParaRPr lang="en-US" altLang="en-US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5243D1D3-502A-A1AA-33F9-44D59A440F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Tolerance</a:t>
            </a:r>
            <a:endParaRPr lang="en-US" altLang="en-US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0F12EA1D-2449-92C8-EA6F-DF696EED48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800"/>
              <a:t>tolerance develops to the nausea that occurs with sertraline and other serotonin reuptake blockers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/>
              <a:t>a certain degree of tolerance also occurs to the autonomic effects of tricyclic antidepressants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/>
              <a:t>tolerance to the desired effect occurs mostly with serotonin reuptake blockers, and can be overcome:</a:t>
            </a:r>
          </a:p>
          <a:p>
            <a:pPr lvl="2" eaLnBrk="1" hangingPunct="1">
              <a:lnSpc>
                <a:spcPct val="90000"/>
              </a:lnSpc>
            </a:pPr>
            <a:r>
              <a:rPr lang="en" altLang="en-US" sz="2000"/>
              <a:t>by increasing the dose, or</a:t>
            </a:r>
          </a:p>
          <a:p>
            <a:pPr lvl="2" eaLnBrk="1" hangingPunct="1">
              <a:lnSpc>
                <a:spcPct val="90000"/>
              </a:lnSpc>
            </a:pPr>
            <a:r>
              <a:rPr lang="en" altLang="en-US" sz="2000"/>
              <a:t>by temporarily adding lithium, or</a:t>
            </a:r>
          </a:p>
          <a:p>
            <a:pPr lvl="2" eaLnBrk="1" hangingPunct="1">
              <a:lnSpc>
                <a:spcPct val="90000"/>
              </a:lnSpc>
            </a:pPr>
            <a:r>
              <a:rPr lang="en" altLang="en-US" sz="2000"/>
              <a:t>by changing antidepressants</a:t>
            </a:r>
            <a:endParaRPr lang="en-US" altLang="en-US" sz="2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3E0856D7-BDCC-A598-A028-A213F7A052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Physical dependence</a:t>
            </a:r>
            <a:endParaRPr lang="en-US" alt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7BE930D-69B8-8DEE-A334-D32D50BB62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physical dependence sometimes occurs with tricyclics: weakness, tremors, nasal discharge, muscle pain, and sleep disturbance occur after sudden cessation of use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of the serotonin reuptake blockers, </a:t>
            </a:r>
            <a:r>
              <a:rPr lang="en" altLang="en-US" sz="2400" u="sng" dirty="0"/>
              <a:t>only paroxetine and venlafaxine </a:t>
            </a:r>
            <a:r>
              <a:rPr lang="en" altLang="en-US" sz="2400" dirty="0"/>
              <a:t>have been shown to </a:t>
            </a:r>
            <a:r>
              <a:rPr lang="sr-Latn-RS" altLang="en-US" sz="2400" dirty="0" err="1"/>
              <a:t>cause</a:t>
            </a:r>
            <a:r>
              <a:rPr lang="en" altLang="en-US" sz="2400" dirty="0"/>
              <a:t> physical dependen</a:t>
            </a:r>
            <a:r>
              <a:rPr lang="sr-Latn-RS" altLang="en-US" sz="2400" dirty="0" err="1"/>
              <a:t>ce</a:t>
            </a:r>
            <a:r>
              <a:rPr lang="en" altLang="en-US" sz="2400" dirty="0"/>
              <a:t>: gastrointestinal complaints, paresthesias, and irritability appear after abrupt discontinuation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sudden discontinuation of MAO inhibitors occurs after a latency of 1-3 days: nausea, vomiting, weakness, nightmares, agitation, psychosis, convulsions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0D24A395-4EE3-E8E5-94D2-EC07F253D5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Risk of relapse of depression and manic reactions</a:t>
            </a:r>
            <a:endParaRPr lang="en-US" altLang="en-US" sz="4000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F072C54B-8867-9BDF-46A8-AD25275A1D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dirty="0"/>
              <a:t>sometimes abrupt discontinuation of antidepressants causes manic or agitated reactions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dirty="0"/>
              <a:t>a few months after the sudden </a:t>
            </a:r>
            <a:r>
              <a:rPr lang="sr-Latn-RS" altLang="en-US" dirty="0" err="1"/>
              <a:t>discontinuation</a:t>
            </a:r>
            <a:r>
              <a:rPr lang="en" altLang="en-US" dirty="0"/>
              <a:t> of antidepressants, the patient is at increased risk of recurrence of a depressive episode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dirty="0">
                <a:solidFill>
                  <a:srgbClr val="FF0000"/>
                </a:solidFill>
              </a:rPr>
              <a:t>golden rule: discontinue the use of antidepressants gradually, over several weeks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EFC98A2E-362E-EDEC-E962-62FE9E9D85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Adverse effects of tricyclic antidepressants</a:t>
            </a:r>
            <a:endParaRPr lang="en-US" altLang="en-US" sz="4000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2B3F370E-948E-D0D3-C7B5-FDE420AFB2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altLang="en-US" sz="2000"/>
              <a:t>antimuscarinic effects (dry mouth, metallic taste, constipation, tachycardia, accommodation paralysis, urinary retention)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/>
              <a:t>they accumulate in the myocardium, where they block sodium channels, so they can cause arrhythmias; do not use them after a myocardial infarction, in case of slow conduction in the heart or when the patient is receiving antipsychotics with a cardiodepressant effect (e.g. thioridazine) - in such situations, use sertraline or other serotonin reuptake blockers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/>
              <a:t>postural hypotension, due to alpha1 receptor blockade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/>
              <a:t>weakness and fatigue, with tertiary amines, due to the central antihistaminic effect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/>
              <a:t>confusion, delirium, convulsions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/>
              <a:t>excessive sweating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/>
              <a:t>weight gain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/>
              <a:t>going into a manic state</a:t>
            </a:r>
            <a:endParaRPr lang="en-US" altLang="en-US"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03FB18D3-8295-AB7C-B670-EC323E5C74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Side effects of serotonin reuptake blockers</a:t>
            </a:r>
            <a:endParaRPr lang="en-US" altLang="en-US" sz="4000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80D5F9CC-93EE-8B9C-FF45-65C4B9884E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sz="2800" dirty="0"/>
              <a:t>gastrointestinal complaints: nausea, vomiting</a:t>
            </a:r>
          </a:p>
          <a:p>
            <a:pPr eaLnBrk="1" hangingPunct="1"/>
            <a:r>
              <a:rPr lang="en" altLang="en-US" sz="2800" dirty="0"/>
              <a:t>delayed orgasm in women, inhibition of ejaculation in men</a:t>
            </a:r>
          </a:p>
          <a:p>
            <a:pPr eaLnBrk="1" hangingPunct="1"/>
            <a:r>
              <a:rPr lang="en" altLang="en-US" sz="2800" dirty="0"/>
              <a:t>do not lead to weight gain!</a:t>
            </a:r>
          </a:p>
          <a:p>
            <a:pPr eaLnBrk="1" hangingPunct="1"/>
            <a:r>
              <a:rPr lang="en" altLang="en-US" sz="2800" dirty="0"/>
              <a:t>fluoxetine causes agitation</a:t>
            </a:r>
          </a:p>
          <a:p>
            <a:pPr eaLnBrk="1" hangingPunct="1"/>
            <a:r>
              <a:rPr lang="en" altLang="en-US" sz="2800" dirty="0"/>
              <a:t>cause </a:t>
            </a:r>
            <a:r>
              <a:rPr lang="en" altLang="en-US" sz="2800" b="1" dirty="0"/>
              <a:t>HYPONATREMIA</a:t>
            </a:r>
            <a:r>
              <a:rPr lang="en" altLang="en-US" sz="2800" dirty="0"/>
              <a:t>, due to excessive secretion of ADH</a:t>
            </a:r>
          </a:p>
          <a:p>
            <a:pPr eaLnBrk="1" hangingPunct="1"/>
            <a:r>
              <a:rPr lang="en" altLang="en-US" sz="2800" dirty="0"/>
              <a:t>transition to a manic state (less common than with tricyclics)</a:t>
            </a:r>
            <a:endParaRPr lang="en-US" alt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CE6CA04C-1C37-B0EA-0CD6-93F31E6E94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History of antidepressants</a:t>
            </a:r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A39ABFAC-39D6-4B98-523C-19A9818AC5B0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000" dirty="0"/>
              <a:t>During 1951, isoniazid and its isopropyl derivative iproniazid were synthesized as drugs for tuberculosis. It was noticed that the mood of the patients who received iproniazid improved a lot, and that they became hyperactive...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</a:pPr>
            <a:r>
              <a:rPr lang="en" altLang="en-US" sz="2000" dirty="0"/>
              <a:t>... "Just scream, madam!" said Menner Peppercorn, "That sharp shriek is full of life and comes from the deepest - Drink, strengthen the heart again -"</a:t>
            </a:r>
          </a:p>
          <a:p>
            <a:pPr lvl="3" eaLnBrk="1" hangingPunct="1">
              <a:lnSpc>
                <a:spcPct val="90000"/>
              </a:lnSpc>
            </a:pPr>
            <a:r>
              <a:rPr lang="en" altLang="en-US" sz="1400" dirty="0"/>
              <a:t>"Magic Hill", Thomas Mann</a:t>
            </a:r>
          </a:p>
        </p:txBody>
      </p:sp>
      <p:pic>
        <p:nvPicPr>
          <p:cNvPr id="4100" name="Picture 5" descr="Iproniazid chemical structure">
            <a:hlinkClick r:id="rId2" tooltip="&quot;Iproniazid chemical structure&quot;"/>
            <a:extLst>
              <a:ext uri="{FF2B5EF4-FFF2-40B4-BE49-F238E27FC236}">
                <a16:creationId xmlns:a16="http://schemas.microsoft.com/office/drawing/2014/main" id="{DF751693-828B-6CBD-2276-74D1475E6A3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2200" y="2060575"/>
            <a:ext cx="2600325" cy="3384550"/>
          </a:xfrm>
        </p:spPr>
      </p:pic>
      <p:sp>
        <p:nvSpPr>
          <p:cNvPr id="4101" name="Line 6">
            <a:extLst>
              <a:ext uri="{FF2B5EF4-FFF2-40B4-BE49-F238E27FC236}">
                <a16:creationId xmlns:a16="http://schemas.microsoft.com/office/drawing/2014/main" id="{356B5A9E-1B19-9B5C-777B-1D89E33FAC3C}"/>
              </a:ext>
            </a:extLst>
          </p:cNvPr>
          <p:cNvSpPr>
            <a:spLocks noChangeShapeType="1"/>
          </p:cNvSpPr>
          <p:nvPr/>
        </p:nvSpPr>
        <p:spPr bwMode="auto">
          <a:xfrm>
            <a:off x="971550" y="2708275"/>
            <a:ext cx="1008063" cy="360363"/>
          </a:xfrm>
          <a:prstGeom prst="line">
            <a:avLst/>
          </a:prstGeom>
          <a:noFill/>
          <a:ln w="76200">
            <a:solidFill>
              <a:srgbClr val="CC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Text Box 7">
            <a:extLst>
              <a:ext uri="{FF2B5EF4-FFF2-40B4-BE49-F238E27FC236}">
                <a16:creationId xmlns:a16="http://schemas.microsoft.com/office/drawing/2014/main" id="{B1A3F28A-1AEA-3EFB-DFC9-ECFC5C6A99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" y="2225675"/>
            <a:ext cx="1604938" cy="369332"/>
          </a:xfrm>
          <a:prstGeom prst="rect">
            <a:avLst/>
          </a:prstGeom>
          <a:noFill/>
          <a:ln w="9525">
            <a:solidFill>
              <a:srgbClr val="CC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" altLang="en-US" b="1" dirty="0">
                <a:solidFill>
                  <a:srgbClr val="CC00FF"/>
                </a:solidFill>
              </a:rPr>
              <a:t>HYDRAZINE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B4E42643-B34D-AE70-EFD9-0404661B07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Adverse effects of heterocyclic antidepressants</a:t>
            </a:r>
            <a:endParaRPr lang="en-US" altLang="en-US" sz="4000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952D9AB7-34AD-3DB3-B52E-8A7C631F03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sz="2800"/>
              <a:t>bupropion in doses higher than 450 mg causes convulsions; it can also act as a stimulant - agitation, anorexia, insomnia</a:t>
            </a:r>
          </a:p>
          <a:p>
            <a:pPr eaLnBrk="1" hangingPunct="1"/>
            <a:r>
              <a:rPr lang="en" altLang="en-US" sz="2800"/>
              <a:t>Mirtazapine has a central antihistamine effect</a:t>
            </a:r>
          </a:p>
          <a:p>
            <a:pPr eaLnBrk="1" hangingPunct="1"/>
            <a:r>
              <a:rPr lang="en" altLang="en-US" sz="2800"/>
              <a:t>trazodone and nefazodone are sedating</a:t>
            </a:r>
          </a:p>
          <a:p>
            <a:pPr eaLnBrk="1" hangingPunct="1"/>
            <a:r>
              <a:rPr lang="en" altLang="en-US" sz="2800"/>
              <a:t>trazodone causes priapism in men</a:t>
            </a:r>
          </a:p>
          <a:p>
            <a:pPr eaLnBrk="1" hangingPunct="1"/>
            <a:r>
              <a:rPr lang="en" altLang="en-US" sz="2800"/>
              <a:t>nefazodone is particularly often hepatotoxic</a:t>
            </a:r>
          </a:p>
          <a:p>
            <a:pPr eaLnBrk="1" hangingPunct="1"/>
            <a:endParaRPr lang="en-US" altLang="en-US" sz="2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432F6D7F-63F5-E052-8770-C76F299CE3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Side effects of MAO inhibitors</a:t>
            </a:r>
            <a:endParaRPr lang="en-US" altLang="en-US" sz="4000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EADF5882-AC0D-B9BD-17AD-F1B4A7A44E1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2512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800"/>
              <a:t>sedation or excitation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/>
              <a:t>postural hypotension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/>
              <a:t>reaction to aged cheese, smoked fish and yeast - foods that contain a lot of tyramine</a:t>
            </a:r>
            <a:endParaRPr lang="en-US" altLang="en-US" sz="2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D7B76DE3-A60F-CD0F-E06D-16D806E1B2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Antidepressants and children</a:t>
            </a:r>
            <a:endParaRPr lang="en-US" altLang="en-US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3DAD1769-346D-6EF8-76A0-CF713F1F10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altLang="en-US" sz="2400" dirty="0"/>
              <a:t>teratogenicity has not been proven; breastfeeding is not recommended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 dirty="0"/>
              <a:t>children are particularly sensitive to the convulsive and cardiotoxic effects of antidepressants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 dirty="0"/>
              <a:t>several cases of sudden death have been described in pre</a:t>
            </a:r>
            <a:r>
              <a:rPr lang="sr-Latn-RS" altLang="en-US" sz="2400" dirty="0"/>
              <a:t>-</a:t>
            </a:r>
            <a:r>
              <a:rPr lang="en" altLang="en-US" sz="2400" dirty="0"/>
              <a:t>adolescents taking desipramine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 dirty="0"/>
              <a:t>for tricyclics an advantage over placebo has not been demonstrated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 dirty="0"/>
              <a:t>of the serotonin reuptake blockers, only sertraline and fluoxetine have been shown to be effective in children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 dirty="0"/>
              <a:t>children metabolize antidepressants faster than adults, so twice the dose should be given per kilogram of body weight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 dirty="0"/>
              <a:t>serotonin reuptake blockers may increase the risk of suicide in preadolescents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09A552C0-704F-6CBF-5ACC-B0C24B9061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Antidepressants and old</a:t>
            </a:r>
            <a:endParaRPr lang="en-US" altLang="en-US"/>
          </a:p>
        </p:txBody>
      </p:sp>
      <p:sp>
        <p:nvSpPr>
          <p:cNvPr id="28675" name="Rectangle 8">
            <a:extLst>
              <a:ext uri="{FF2B5EF4-FFF2-40B4-BE49-F238E27FC236}">
                <a16:creationId xmlns:a16="http://schemas.microsoft.com/office/drawing/2014/main" id="{ED28935E-6369-4281-F6E2-98CC4B4CFC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dirty="0"/>
              <a:t>Serotonin reuptake blockers (e</a:t>
            </a:r>
            <a:r>
              <a:rPr lang="sr-Latn-RS" altLang="en-US" dirty="0"/>
              <a:t>.</a:t>
            </a:r>
            <a:r>
              <a:rPr lang="en" altLang="en-US" dirty="0"/>
              <a:t>g</a:t>
            </a:r>
            <a:r>
              <a:rPr lang="sr-Latn-RS" altLang="en-US" dirty="0"/>
              <a:t>.,</a:t>
            </a:r>
            <a:r>
              <a:rPr lang="en" altLang="en-US" dirty="0"/>
              <a:t> sertraline) are much better tolerated by elderly patients than tricyclics due to anticholinergic side effects</a:t>
            </a:r>
          </a:p>
          <a:p>
            <a:pPr eaLnBrk="1" hangingPunct="1"/>
            <a:r>
              <a:rPr lang="en" altLang="en-US" dirty="0"/>
              <a:t>clearance of antidepressants is significantly lower in the elderly</a:t>
            </a:r>
            <a:endParaRPr lang="en-US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F95FB839-D3F0-0B5A-5626-A47CE9B05A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Serotonin syndrome</a:t>
            </a:r>
            <a:endParaRPr lang="en-US" altLang="en-US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EA216009-B8B4-8539-9F5E-67475C5F8F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400"/>
              <a:t>it is caused by the combination of MAO inhibitors with serotonin reuptake blockers or any other drug that potentiates serotonin activity (meperidine, pentazocine, dextromethorphan, fenfluramine, rarely and tricyclics, l-tryptophan, buspirone, sumatriptan, dihydroergotamine, amphetamine, cocaine)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/>
              <a:t>It consists of: akathisia, myoclonus, hyperreflexia, sweating, erection, tremors, tremors. Then convulsions and coma occur.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/>
              <a:t>It mostly goes away on its own after stopping the medication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/>
              <a:t>to avoid serotonin syndrome, do not introduce MAO inhibitors until 5 weeks after discontinuation of serotonin reuptake blockers, and do not introduce other antidepressants until 2-3 weeks after discontinuation of MAO inhibitors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C800C982-0B98-51F9-F809-2E59327389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Hypertensive reaction after administration of MAO inhibitors</a:t>
            </a:r>
            <a:endParaRPr lang="en-US" altLang="en-US" sz="400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58DD94EB-3CC2-F285-7BF2-777FC860D6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/>
              <a:t>simultaneous use of MAO inhibitors and indirect sympathomimetics can cause a hypertensive crisis</a:t>
            </a:r>
          </a:p>
          <a:p>
            <a:pPr eaLnBrk="1" hangingPunct="1"/>
            <a:r>
              <a:rPr lang="en" altLang="en-US"/>
              <a:t>indirect sympathomimetics are present in nasal drops and over-the-counter flu medications</a:t>
            </a:r>
            <a:endParaRPr lang="en-US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25C1C59F-49B1-F366-1481-77879B42DD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Indications for antidepressants</a:t>
            </a:r>
            <a:endParaRPr lang="en-US" altLang="en-US"/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10438AA9-47B8-1DF3-6DE9-9A1916E3EC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altLang="en-US" sz="2400"/>
              <a:t>major depressive disorder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/>
              <a:t>nocturnal urination in children and the elderly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/>
              <a:t>Duloxetine is effective in urinary stress incontinence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/>
              <a:t>attention deficit/hyperactivity disorder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/>
              <a:t>desipramine and nortriptyline in tic disorders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/>
              <a:t>anxiety disorders (panic disorder with agoraphobia, generalized anxiety disorder, social phobia, obsessive-compulsive disorder)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000"/>
              <a:t>in anxiety disorders, slowly increasing doses is key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/>
              <a:t>post-traumatic stress disorder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/>
              <a:t>chronic pain, neuropathies, fibromyalgia, chronic fatigue, sleep apnea, migraine, irritable bowel syndrome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8941A53D-65D7-4739-423E-FE01E54217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Choice of antidepressants</a:t>
            </a:r>
            <a:endParaRPr lang="en-US" altLang="en-US"/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24C0C741-42DD-D8C2-EBF0-A4FF58B57A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serotonin reuptake blockers (</a:t>
            </a:r>
            <a:r>
              <a:rPr lang="en" altLang="en-US" sz="2800" u="sng" dirty="0"/>
              <a:t>sertraline</a:t>
            </a:r>
            <a:r>
              <a:rPr lang="en" altLang="en-US" sz="2800" dirty="0"/>
              <a:t>) are the first choice, especially for patients with organic diseases, old and young patients, and patients at risk of suicide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MAO inhibitors are given only after there was no effect with serotonin reuptake blockers or heterocyclic and tricyclic antidepressants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of the tricyclics, nortriptyline and desipramine have fewer anticholinergic side effects, so they are more suitable for elderly patients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06A30632-E276-CDE9-B3F1-EBF627164B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 dirty="0"/>
              <a:t>Duration of treatment with antidepressants</a:t>
            </a:r>
            <a:endParaRPr lang="en-US" altLang="en-US" sz="4000" dirty="0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B3EBF0DC-9B73-221F-2156-65F677B78F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depressive episodes tend to resolve spontaneously in 6-12 months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after stopping the use of antidepressants, the risk of recurrence of the disease is 50% in the first 6 months, 65-70% in the first year, and even 85% within 3 years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to minimize the risk of relapse, antidepressants should be given for at least 6 months after clear clinical recovery</a:t>
            </a:r>
            <a:r>
              <a:rPr lang="sr-Latn-RS" altLang="en-US" sz="2400" dirty="0"/>
              <a:t> </a:t>
            </a:r>
            <a:endParaRPr lang="en" altLang="en-US" sz="2400" dirty="0"/>
          </a:p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patients with 3 or more severe episodes of depression are candidates for long-term therapy</a:t>
            </a:r>
          </a:p>
          <a:p>
            <a:pPr lvl="2" eaLnBrk="1" hangingPunct="1">
              <a:lnSpc>
                <a:spcPct val="90000"/>
              </a:lnSpc>
            </a:pPr>
            <a:r>
              <a:rPr lang="en" altLang="en-US" sz="1800" dirty="0"/>
              <a:t>so far, five years of imipramine therapy have been tested</a:t>
            </a:r>
          </a:p>
          <a:p>
            <a:pPr lvl="2" eaLnBrk="1" hangingPunct="1">
              <a:lnSpc>
                <a:spcPct val="90000"/>
              </a:lnSpc>
            </a:pPr>
            <a:r>
              <a:rPr lang="en" altLang="en-US" sz="1800" dirty="0"/>
              <a:t>there is very little data on the effects of using new antidepressants for more than a year</a:t>
            </a:r>
            <a:endParaRPr lang="en-US" alt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72FC179B-2909-63C6-04BB-1CF035D96A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History of antidepressants</a:t>
            </a:r>
            <a:endParaRPr lang="en-US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0E2A8B9-16D5-E3E7-F333-53F7B4F95A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/>
              <a:t>Due to hepatotoxicity, the further use of iproniazid in the treatment of tuberculosis was discontinued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/>
              <a:t>however, in the mid-1950s, Kline and Crane discovered that iproniazid had an antidepressant effect in people with major depressive disorder.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/>
              <a:t>Iproniazid, an MAO inhibitor, was the first antidepressant to be used clinically</a:t>
            </a:r>
            <a:endParaRPr lang="en-US" altLang="en-US"/>
          </a:p>
          <a:p>
            <a:pPr eaLnBrk="1" hangingPunct="1">
              <a:lnSpc>
                <a:spcPct val="90000"/>
              </a:lnSpc>
            </a:pPr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2">
            <a:extLst>
              <a:ext uri="{FF2B5EF4-FFF2-40B4-BE49-F238E27FC236}">
                <a16:creationId xmlns:a16="http://schemas.microsoft.com/office/drawing/2014/main" id="{38FBDCBC-EDA2-6C15-19C2-CCD614A7D6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Division of antidepressants</a:t>
            </a:r>
            <a:endParaRPr lang="en-US" altLang="en-US"/>
          </a:p>
        </p:txBody>
      </p:sp>
      <p:grpSp>
        <p:nvGrpSpPr>
          <p:cNvPr id="2" name="Organization Chart 6">
            <a:extLst>
              <a:ext uri="{FF2B5EF4-FFF2-40B4-BE49-F238E27FC236}">
                <a16:creationId xmlns:a16="http://schemas.microsoft.com/office/drawing/2014/main" id="{27F8506C-E8F9-E02F-7EA3-605746152FC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1800" y="1585913"/>
            <a:ext cx="8208963" cy="4464050"/>
            <a:chOff x="272" y="999"/>
            <a:chExt cx="2016" cy="1152"/>
          </a:xfrm>
        </p:grpSpPr>
        <p:cxnSp>
          <p:nvCxnSpPr>
            <p:cNvPr id="1028" name="_s1028">
              <a:extLst>
                <a:ext uri="{FF2B5EF4-FFF2-40B4-BE49-F238E27FC236}">
                  <a16:creationId xmlns:a16="http://schemas.microsoft.com/office/drawing/2014/main" id="{95AC75D1-97C9-C79D-9E88-1343929CD72D}"/>
                </a:ext>
              </a:extLst>
            </p:cNvPr>
            <p:cNvCxnSpPr>
              <a:cxnSpLocks noChangeShapeType="1"/>
              <a:stCxn id="6" idx="3"/>
              <a:endCxn id="3" idx="2"/>
            </p:cNvCxnSpPr>
            <p:nvPr/>
          </p:nvCxnSpPr>
          <p:spPr bwMode="auto">
            <a:xfrm flipV="1">
              <a:off x="1136" y="1287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" name="_s1029">
              <a:extLst>
                <a:ext uri="{FF2B5EF4-FFF2-40B4-BE49-F238E27FC236}">
                  <a16:creationId xmlns:a16="http://schemas.microsoft.com/office/drawing/2014/main" id="{BFAABF69-D8D5-6FD3-B27F-DE8050FBEB4D}"/>
                </a:ext>
              </a:extLst>
            </p:cNvPr>
            <p:cNvCxnSpPr>
              <a:cxnSpLocks noChangeShapeType="1"/>
              <a:stCxn id="5" idx="1"/>
              <a:endCxn id="3" idx="2"/>
            </p:cNvCxnSpPr>
            <p:nvPr/>
          </p:nvCxnSpPr>
          <p:spPr bwMode="auto">
            <a:xfrm rot="10800000">
              <a:off x="1280" y="1287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0" name="_s1030">
              <a:extLst>
                <a:ext uri="{FF2B5EF4-FFF2-40B4-BE49-F238E27FC236}">
                  <a16:creationId xmlns:a16="http://schemas.microsoft.com/office/drawing/2014/main" id="{A39A951E-6DA5-56C5-5E63-53898F41C154}"/>
                </a:ext>
              </a:extLst>
            </p:cNvPr>
            <p:cNvCxnSpPr>
              <a:cxnSpLocks noChangeShapeType="1"/>
              <a:stCxn id="4" idx="3"/>
              <a:endCxn id="3" idx="2"/>
            </p:cNvCxnSpPr>
            <p:nvPr/>
          </p:nvCxnSpPr>
          <p:spPr bwMode="auto">
            <a:xfrm flipV="1">
              <a:off x="1136" y="1287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1031">
              <a:extLst>
                <a:ext uri="{FF2B5EF4-FFF2-40B4-BE49-F238E27FC236}">
                  <a16:creationId xmlns:a16="http://schemas.microsoft.com/office/drawing/2014/main" id="{41A59FA3-323F-A352-B9E2-5B73D646A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" altLang="en-US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Tricyclic antidepressants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4" name="_s1032">
              <a:extLst>
                <a:ext uri="{FF2B5EF4-FFF2-40B4-BE49-F238E27FC236}">
                  <a16:creationId xmlns:a16="http://schemas.microsoft.com/office/drawing/2014/main" id="{B473C232-5739-8E15-E3F9-118DBC957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" altLang="en-US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MAO inhibitors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" name="_s1033">
              <a:extLst>
                <a:ext uri="{FF2B5EF4-FFF2-40B4-BE49-F238E27FC236}">
                  <a16:creationId xmlns:a16="http://schemas.microsoft.com/office/drawing/2014/main" id="{8F73F3A2-DC66-3617-72E1-EF6C60568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r-Latn-RS" altLang="en-US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Selective</a:t>
              </a:r>
              <a:r>
                <a:rPr kumimoji="0" lang="sr-Latn-RS" alt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 s</a:t>
              </a:r>
              <a:r>
                <a:rPr kumimoji="0" lang="en" alt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erotonin </a:t>
              </a:r>
              <a:r>
                <a:rPr kumimoji="0" lang="sr-Latn-RS" altLang="en-US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re</a:t>
              </a:r>
              <a:r>
                <a:rPr kumimoji="0" lang="en" alt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uptake</a:t>
              </a:r>
              <a:r>
                <a:rPr kumimoji="0" lang="sr-Latn-RS" alt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r-Latn-RS" altLang="en-US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inhibitors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6" name="_s1034">
              <a:extLst>
                <a:ext uri="{FF2B5EF4-FFF2-40B4-BE49-F238E27FC236}">
                  <a16:creationId xmlns:a16="http://schemas.microsoft.com/office/drawing/2014/main" id="{86BDD620-A603-1906-E054-DC1AEE333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" altLang="en-US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Heterocyclic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" altLang="en-US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antidepressants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1AB3356C-68DE-6E6E-031A-E50634D071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The link between structure and activity</a:t>
            </a:r>
            <a:endParaRPr lang="en-US" altLang="en-US" sz="4000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70F22453-68C7-1F53-8D6C-40E0CBA7C2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altLang="en-US" sz="2800"/>
              <a:t>Tricyclic antidepressants with secondary amines in the side chain, N-demethylated (NOR) metabolites of tricyclics with a tertiary amine and reboxetine </a:t>
            </a:r>
            <a:r>
              <a:rPr lang="en" altLang="en-US" sz="2800" u="sng"/>
              <a:t>selectively inhibit noradrenaline uptake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800"/>
              <a:t>Mechanism of action of noradrenaline uptake blockers: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400"/>
              <a:t>first activation, then desensitization of presynaptic alpha receptors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400"/>
              <a:t>consequent regulation of postsynaptic beta-receptors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400"/>
              <a:t>first the blockade of postsynaptic alpha-receptors, then they become more sensitive to the action of the agonist</a:t>
            </a:r>
            <a:endParaRPr lang="en-US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792365DD-3620-D17B-837A-C25D9391CE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 dirty="0"/>
              <a:t>Mechanism of action of </a:t>
            </a:r>
            <a:r>
              <a:rPr lang="sr-Latn-RS" altLang="en-US" sz="4000" dirty="0" err="1"/>
              <a:t>selective</a:t>
            </a:r>
            <a:r>
              <a:rPr lang="sr-Latn-RS" altLang="en-US" sz="4000" dirty="0"/>
              <a:t> </a:t>
            </a:r>
            <a:r>
              <a:rPr lang="en" altLang="en-US" sz="4000" dirty="0"/>
              <a:t>serotonin reuptake blockers</a:t>
            </a:r>
            <a:endParaRPr lang="en-US" altLang="en-US" sz="4000" dirty="0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D616A76-8C4E-816D-664F-625B5CD03F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dirty="0"/>
              <a:t>stimulation of 5-HT</a:t>
            </a:r>
            <a:r>
              <a:rPr lang="en" altLang="en-US" baseline="-25000" dirty="0"/>
              <a:t>3 </a:t>
            </a:r>
            <a:r>
              <a:rPr lang="en" altLang="en-US" dirty="0"/>
              <a:t>(nausea and vomiting, delayed orgasm) and 5-HT</a:t>
            </a:r>
            <a:r>
              <a:rPr lang="en" altLang="en-US" baseline="-25000" dirty="0"/>
              <a:t>2c </a:t>
            </a:r>
            <a:r>
              <a:rPr lang="en" altLang="en-US" dirty="0"/>
              <a:t>(agitation)</a:t>
            </a:r>
            <a:r>
              <a:rPr lang="en" altLang="en-US" baseline="-25000" dirty="0"/>
              <a:t> </a:t>
            </a:r>
            <a:r>
              <a:rPr lang="en" altLang="en-US" dirty="0"/>
              <a:t>postsynaptic receptors</a:t>
            </a:r>
            <a:r>
              <a:rPr lang="en" altLang="en-US" baseline="-25000" dirty="0"/>
              <a:t> </a:t>
            </a:r>
            <a:r>
              <a:rPr lang="en" altLang="en-US" dirty="0"/>
              <a:t> </a:t>
            </a:r>
          </a:p>
          <a:p>
            <a:pPr eaLnBrk="1" hangingPunct="1"/>
            <a:r>
              <a:rPr lang="en" altLang="en-US" dirty="0"/>
              <a:t>first activation, then desensitization of presynaptic 5-HT</a:t>
            </a:r>
            <a:r>
              <a:rPr lang="en" altLang="en-US" baseline="-25000" dirty="0"/>
              <a:t>1d </a:t>
            </a:r>
            <a:r>
              <a:rPr lang="en" altLang="en-US" dirty="0"/>
              <a:t>receptors</a:t>
            </a:r>
          </a:p>
          <a:p>
            <a:pPr eaLnBrk="1" hangingPunct="1"/>
            <a:r>
              <a:rPr lang="en" altLang="en-US" dirty="0"/>
              <a:t>consequent regulation of postsynaptic 5-HT</a:t>
            </a:r>
            <a:r>
              <a:rPr lang="en" altLang="en-US" baseline="-25000" dirty="0"/>
              <a:t>1A </a:t>
            </a:r>
            <a:r>
              <a:rPr lang="en" altLang="en-US" dirty="0"/>
              <a:t>receptors</a:t>
            </a:r>
            <a:endParaRPr lang="en-US" altLang="en-US" baseline="-25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4C53E32F-9E36-AF37-E21F-72C6BEC91D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MAO inhibitors</a:t>
            </a:r>
            <a:endParaRPr lang="en-US" alt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26EF860-0E84-E6BE-8164-781CECEFA9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/>
              <a:t>MAO is located in the mitochondrial membrane</a:t>
            </a:r>
          </a:p>
          <a:p>
            <a:pPr eaLnBrk="1" hangingPunct="1"/>
            <a:r>
              <a:rPr lang="en" altLang="en-US"/>
              <a:t>found in nerve endings, liver, intestinal mucosa, platelets and elsewhere</a:t>
            </a:r>
          </a:p>
          <a:p>
            <a:pPr eaLnBrk="1" hangingPunct="1"/>
            <a:r>
              <a:rPr lang="en" altLang="en-US"/>
              <a:t>in the central nervous system, MAO-A is found predominantly in noradrenergic neurons, and MAO-B in serotonergic and histaminergic neurons</a:t>
            </a:r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B5E672FD-3214-26B6-0032-7B1C5B93A0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Absorption of antidepressants</a:t>
            </a:r>
            <a:endParaRPr lang="en-US" altLang="en-US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98D0A58C-40DA-B6E3-12BA-C6AA443C27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dirty="0"/>
              <a:t>all are </a:t>
            </a:r>
            <a:r>
              <a:rPr lang="en" altLang="en-US" b="1" dirty="0"/>
              <a:t>well absorbed </a:t>
            </a:r>
            <a:r>
              <a:rPr lang="en" altLang="en-US" dirty="0"/>
              <a:t>after oral administration, except for nefazodone, whose bioavailability is only 20%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dirty="0"/>
              <a:t>Clomipramine is administered intravenously, and amitriptyline intramuscularly. Parenteral administration is </a:t>
            </a:r>
            <a:r>
              <a:rPr lang="sr-Latn-RS" altLang="en-US" dirty="0" err="1"/>
              <a:t>rarely</a:t>
            </a:r>
            <a:r>
              <a:rPr lang="en" altLang="en-US" dirty="0"/>
              <a:t> used in patients with severe depression, </a:t>
            </a:r>
            <a:r>
              <a:rPr lang="sr-Latn-RS" altLang="en-US" dirty="0" err="1"/>
              <a:t>or</a:t>
            </a:r>
            <a:r>
              <a:rPr lang="sr-Latn-RS" altLang="en-US" dirty="0"/>
              <a:t> </a:t>
            </a:r>
            <a:r>
              <a:rPr lang="en" altLang="en-US" dirty="0"/>
              <a:t>anorexics, who refuse to swallow drugs</a:t>
            </a:r>
            <a:endParaRPr lang="en-US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54C3A5F4-C076-CAB1-867C-FB29E014F7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Distribution of antidepressants</a:t>
            </a:r>
            <a:endParaRPr lang="en-US" altLang="en-US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D35DEA54-BB67-E3F0-97C9-3F769138B4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altLang="en-US" sz="2800"/>
              <a:t>all are lipophilic, and bind to plasma proteins in a high percentage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800"/>
              <a:t>have a very large volume of distribution (up to 50 l/kg)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800"/>
              <a:t>hydroxy-metabolites of tricyclic antidepressants accumulate in the myocardium, where they have a toxic effect on cells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800"/>
              <a:t>only a few antidepressants have a clear correlation between blood concentration and therapeutic effect (amitriptyline, imipramine, desipramine, nortriptyline)</a:t>
            </a:r>
            <a:endParaRPr lang="en-US" altLang="en-US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1818</Words>
  <Application>Microsoft Office PowerPoint</Application>
  <PresentationFormat>On-screen Show (4:3)</PresentationFormat>
  <Paragraphs>145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Times New Roman</vt:lpstr>
      <vt:lpstr>Default Design</vt:lpstr>
      <vt:lpstr>Pharmacology of antidepressants</vt:lpstr>
      <vt:lpstr>History of antidepressants</vt:lpstr>
      <vt:lpstr>History of antidepressants</vt:lpstr>
      <vt:lpstr>Division of antidepressants</vt:lpstr>
      <vt:lpstr>The link between structure and activity</vt:lpstr>
      <vt:lpstr>Mechanism of action of selective serotonin reuptake blockers</vt:lpstr>
      <vt:lpstr>MAO inhibitors</vt:lpstr>
      <vt:lpstr>Absorption of antidepressants</vt:lpstr>
      <vt:lpstr>Distribution of antidepressants</vt:lpstr>
      <vt:lpstr>Metabolism of antidepressants</vt:lpstr>
      <vt:lpstr>Cytochrome oxidase</vt:lpstr>
      <vt:lpstr>Metabolism of antidepressants</vt:lpstr>
      <vt:lpstr>Metabolism of antidepressants</vt:lpstr>
      <vt:lpstr>Interactions of antidepressants on cytochrome oxidase</vt:lpstr>
      <vt:lpstr>Tolerance</vt:lpstr>
      <vt:lpstr>Physical dependence</vt:lpstr>
      <vt:lpstr>Risk of relapse of depression and manic reactions</vt:lpstr>
      <vt:lpstr>Adverse effects of tricyclic antidepressants</vt:lpstr>
      <vt:lpstr>Side effects of serotonin reuptake blockers</vt:lpstr>
      <vt:lpstr>Adverse effects of heterocyclic antidepressants</vt:lpstr>
      <vt:lpstr>Side effects of MAO inhibitors</vt:lpstr>
      <vt:lpstr>Antidepressants and children</vt:lpstr>
      <vt:lpstr>Antidepressants and old</vt:lpstr>
      <vt:lpstr>Serotonin syndrome</vt:lpstr>
      <vt:lpstr>Hypertensive reaction after administration of MAO inhibitors</vt:lpstr>
      <vt:lpstr>Indications for antidepressants</vt:lpstr>
      <vt:lpstr>Choice of antidepressants</vt:lpstr>
      <vt:lpstr>Duration of treatment with antidepressants</vt:lpstr>
    </vt:vector>
  </TitlesOfParts>
  <Company>MF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Boj</cp:lastModifiedBy>
  <cp:revision>52</cp:revision>
  <dcterms:created xsi:type="dcterms:W3CDTF">2006-08-09T19:57:58Z</dcterms:created>
  <dcterms:modified xsi:type="dcterms:W3CDTF">2023-07-29T15:21:24Z</dcterms:modified>
</cp:coreProperties>
</file>